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534" r:id="rId2"/>
    <p:sldId id="490" r:id="rId3"/>
    <p:sldId id="491" r:id="rId4"/>
    <p:sldId id="492" r:id="rId5"/>
    <p:sldId id="493" r:id="rId6"/>
    <p:sldId id="494" r:id="rId7"/>
    <p:sldId id="495" r:id="rId8"/>
    <p:sldId id="496" r:id="rId9"/>
    <p:sldId id="497" r:id="rId10"/>
    <p:sldId id="498" r:id="rId11"/>
    <p:sldId id="499" r:id="rId12"/>
    <p:sldId id="500" r:id="rId13"/>
    <p:sldId id="501" r:id="rId14"/>
    <p:sldId id="502" r:id="rId15"/>
    <p:sldId id="503" r:id="rId16"/>
    <p:sldId id="504" r:id="rId17"/>
    <p:sldId id="505" r:id="rId18"/>
    <p:sldId id="507" r:id="rId19"/>
    <p:sldId id="510" r:id="rId20"/>
    <p:sldId id="519" r:id="rId21"/>
    <p:sldId id="520" r:id="rId22"/>
    <p:sldId id="521" r:id="rId23"/>
    <p:sldId id="522" r:id="rId24"/>
    <p:sldId id="523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32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2040" y="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9E9D19-5C15-468E-A08B-0600F9E3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C9F68-DBB6-4E70-BAC1-24DB08085343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603146-5932-4D9C-B8B9-AD1C4BDA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96800F-C54C-4C5B-A684-0463289C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6786E6-4237-4AEA-B82A-F21B44DA2B7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90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29483-3C92-4DD6-AEA1-202D9C56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1F53A-37E7-4F04-BCC0-F1A16BBEC3E8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E571F1-1AAB-4E0D-89FC-6AA9A513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AC422-1E14-49A7-99CD-4BA733B8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D0012D-30A0-4216-9617-87042B4D5F7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31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7CF1BB-92DB-413D-BFEE-E6B82C8F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F46D3-A08E-477C-93A0-16E23D87AF1C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142C6-720B-41A7-80B1-732F7AE1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6499D-BAF9-422E-89DA-200702B0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3DD8A2-244B-417F-9080-442F870BF7D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273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3F9147-D58D-4E55-84D0-6068492D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26537-01EE-4098-A61D-D44178F5D467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CBE3BC-48D6-41CD-A3CB-4A05B135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397FAB-6BE7-4988-905B-16F1A4E4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D0CC3-5B1B-4046-9BFB-265D5F42E09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12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5DD72F-36E3-4A53-A473-A13F5148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93BF3-2552-40BE-A006-9D059745C0FE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9C9275-182D-4451-9F21-224F03AC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12CC4-1B9B-433F-AE9F-DEBDA7E6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63515F-283B-48A4-B581-C82500831A2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68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3BBB927-31A8-4EA8-B83B-14D32F615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029E6-6B19-42CE-9C8B-5060C40D506E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71D708FE-1104-4B6F-AF24-8B0BEFFC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37CEE07-611B-43D9-B100-38506B2C8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D4AA82-4E5A-4B02-9A55-D93C1893008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22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85422893-5FC9-4C81-966D-38429DB31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26421-11A6-493F-BD3D-D323B9E7A6B0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13390B80-0D1B-45B5-9B5C-91AC4220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AED3922-579C-4BC0-AFBC-A305C7AD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C8326-A7B6-4504-B84D-6214D0045A3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20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3978D4D-D760-43B1-98AB-1D3A7E4D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6BF7A-BB42-43A9-A672-BE85B297FE25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C3C94357-D50E-4438-BAD8-95997CB8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B78DBE3E-3840-4651-B1B3-CCB163AF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A2318-BBB6-4766-A355-DA62DD0615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489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6CAFB00-6A72-4FC9-9FEA-468E2307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8C527-1916-4D8B-B8DF-31EE1C5BA67B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194370CB-0692-4C0E-8375-550C4153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80A81C3B-4231-43B3-9FF5-61674CB7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51F5EC-9F7A-442D-9F4F-B08EFC771E0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6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136D9AA-1744-4990-B2E2-9EC6D7C0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01908-388E-4F70-A955-53E3A57BCB90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8CB48D5-8F29-445D-A80D-6740B523C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F52BAB8-065F-4869-B508-16A54E8B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4E54BF-5951-444F-99DC-5867ADBFC86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79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B4DCA0F-CF97-41B2-9836-6D8FF254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FDDD5-C0B3-4900-B895-A65C51BF2D17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AA737BE-9CAE-40D3-9E2D-A1EFED3C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1756891-106B-4483-A7C5-7F19C421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75EA6-66CA-4C77-B9A1-C6BD7907B63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90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52C4C40E-DF5B-48E5-ACFD-D16439C00D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BE56F129-D1E7-405C-9F94-8A4ECF87AE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D77D25-ED65-4449-9344-CA9A15739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A326A26-4E6C-4FF0-B38D-364535D04A93}" type="datetimeFigureOut">
              <a:rPr lang="zh-CN" altLang="en-US"/>
              <a:pPr>
                <a:defRPr/>
              </a:pPr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C1E0FE-BCA2-48C5-A5D7-B090D3310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84A9C6-74C7-4599-9387-8428F8073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17DB9DD-0F5C-4809-91E3-1E5A09160997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65DAC57-625E-4C2C-BB52-6DBFB96A3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475" y="2060575"/>
            <a:ext cx="67691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 动画运动规律之自然现象运动规律</a:t>
            </a:r>
          </a:p>
          <a:p>
            <a:pPr algn="ctr" eaLnBrk="1" hangingPunct="1"/>
            <a:endParaRPr lang="zh-CN" altLang="en-US" sz="3200">
              <a:latin typeface="楷体_GB2312" pitchFamily="1" charset="-122"/>
              <a:ea typeface="楷体_GB2312" pitchFamily="1" charset="-122"/>
            </a:endParaRPr>
          </a:p>
          <a:p>
            <a:pPr algn="ctr" eaLnBrk="1" hangingPunct="1"/>
            <a:endParaRPr lang="zh-CN" altLang="en-US" sz="3200">
              <a:latin typeface="楷体_GB2312" pitchFamily="1" charset="-122"/>
              <a:ea typeface="楷体_GB2312" pitchFamily="1" charset="-122"/>
            </a:endParaRPr>
          </a:p>
          <a:p>
            <a:pPr algn="ctr" eaLnBrk="1" hangingPunct="1"/>
            <a:r>
              <a:rPr lang="zh-CN" altLang="en-US" sz="3200">
                <a:latin typeface="楷体_GB2312" pitchFamily="1" charset="-122"/>
                <a:ea typeface="楷体_GB2312" pitchFamily="1" charset="-122"/>
              </a:rPr>
              <a:t>      </a:t>
            </a:r>
          </a:p>
          <a:p>
            <a:pPr algn="ctr" eaLnBrk="1" hangingPunct="1"/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4A0FFA6-B838-464C-8E60-6DC152345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188913"/>
            <a:ext cx="48244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二、自然运动规律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水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3C378F1C-FD48-4EFD-B7DE-ED91B56A8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914400"/>
            <a:ext cx="91741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一般把水的运动状态归结为七中方式：聚合、分离、推进、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运动中产生“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S”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型变化、波浪的曲线型变化和水花的扩散型变化。</a:t>
            </a:r>
          </a:p>
        </p:txBody>
      </p:sp>
      <p:pic>
        <p:nvPicPr>
          <p:cNvPr id="13316" name="Picture 4" descr="a2">
            <a:extLst>
              <a:ext uri="{FF2B5EF4-FFF2-40B4-BE49-F238E27FC236}">
                <a16:creationId xmlns:a16="http://schemas.microsoft.com/office/drawing/2014/main" id="{982DA08C-EC0C-4B0F-8D7E-8F845836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73238"/>
            <a:ext cx="770572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1">
            <a:extLst>
              <a:ext uri="{FF2B5EF4-FFF2-40B4-BE49-F238E27FC236}">
                <a16:creationId xmlns:a16="http://schemas.microsoft.com/office/drawing/2014/main" id="{D63D1CEE-5546-4176-A8D0-71404554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2125"/>
            <a:ext cx="830580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>
            <a:extLst>
              <a:ext uri="{FF2B5EF4-FFF2-40B4-BE49-F238E27FC236}">
                <a16:creationId xmlns:a16="http://schemas.microsoft.com/office/drawing/2014/main" id="{1A2EBEAD-9ECA-41B0-BD68-EEC678DE1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2743200"/>
            <a:ext cx="2401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水滴打在硬物上 </a:t>
            </a:r>
          </a:p>
        </p:txBody>
      </p:sp>
      <p:pic>
        <p:nvPicPr>
          <p:cNvPr id="14340" name="Picture 4" descr="103">
            <a:extLst>
              <a:ext uri="{FF2B5EF4-FFF2-40B4-BE49-F238E27FC236}">
                <a16:creationId xmlns:a16="http://schemas.microsoft.com/office/drawing/2014/main" id="{2CE03C2B-279F-4551-9FA8-853E1237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25838"/>
            <a:ext cx="8305800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5">
            <a:extLst>
              <a:ext uri="{FF2B5EF4-FFF2-40B4-BE49-F238E27FC236}">
                <a16:creationId xmlns:a16="http://schemas.microsoft.com/office/drawing/2014/main" id="{FCE8AA7E-BCC9-4FDD-B895-E56DAAAB7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5943600"/>
            <a:ext cx="209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水滴打在水中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5F629D5C-BDEA-4D5D-B269-6551C00D7C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15888"/>
          <a:ext cx="8077200" cy="30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20116800" imgH="8229600" progId="Photoshop.Image.8">
                  <p:embed/>
                </p:oleObj>
              </mc:Choice>
              <mc:Fallback>
                <p:oleObj r:id="rId3" imgW="20116800" imgH="8229600" progId="Photoshop.Imag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5888"/>
                        <a:ext cx="8077200" cy="300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F42BE78F-C0EE-4F49-A56B-92D5AAD6DF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790950"/>
          <a:ext cx="807720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5" imgW="20116800" imgH="7315200" progId="Photoshop.Image.8">
                  <p:embed/>
                </p:oleObj>
              </mc:Choice>
              <mc:Fallback>
                <p:oleObj r:id="rId5" imgW="20116800" imgH="73152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790950"/>
                        <a:ext cx="8077200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4">
            <a:extLst>
              <a:ext uri="{FF2B5EF4-FFF2-40B4-BE49-F238E27FC236}">
                <a16:creationId xmlns:a16="http://schemas.microsoft.com/office/drawing/2014/main" id="{DC55961B-5836-4BE4-8AE9-74301E653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45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633318D-16C2-4F8A-BB93-87F5CFAF3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140075"/>
            <a:ext cx="20129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宋体" panose="02010600030101010101" pitchFamily="2" charset="-122"/>
                <a:ea typeface="黑体" panose="02010609060101010101" pitchFamily="49" charset="-122"/>
              </a:rPr>
              <a:t>轻的物体落水</a:t>
            </a:r>
            <a:endParaRPr lang="zh-CN" altLang="en-US" sz="2400">
              <a:ea typeface="黑体" panose="02010609060101010101" pitchFamily="49" charset="-122"/>
            </a:endParaRPr>
          </a:p>
          <a:p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81ABDA9-5826-4046-AE86-1CECAA6E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62484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重的物体落水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5A67138-AC78-4FC5-B1F9-64BABA7CB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81075"/>
            <a:ext cx="257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（1）水面的波纹 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2D1FD30-481E-4A56-AFC8-B291E722F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412875"/>
            <a:ext cx="2046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 </a:t>
            </a:r>
            <a:r>
              <a:rPr lang="en-US" altLang="zh-CN" sz="2400">
                <a:ea typeface="黑体" panose="02010609060101010101" pitchFamily="49" charset="-122"/>
              </a:rPr>
              <a:t>1</a:t>
            </a:r>
            <a:r>
              <a:rPr lang="zh-CN" altLang="en-US" sz="2400">
                <a:ea typeface="黑体" panose="02010609060101010101" pitchFamily="49" charset="-122"/>
              </a:rPr>
              <a:t>、圆形波纹 </a:t>
            </a:r>
          </a:p>
        </p:txBody>
      </p:sp>
      <p:pic>
        <p:nvPicPr>
          <p:cNvPr id="15364" name="Picture 4" descr="113 副本">
            <a:extLst>
              <a:ext uri="{FF2B5EF4-FFF2-40B4-BE49-F238E27FC236}">
                <a16:creationId xmlns:a16="http://schemas.microsoft.com/office/drawing/2014/main" id="{614E7974-81B0-4A17-850E-93D46B1C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7620000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97EB2C9-D156-4FAE-8B49-6D17EE2DF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981075"/>
            <a:ext cx="2266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ea typeface="黑体" panose="02010609060101010101" pitchFamily="49" charset="-122"/>
              </a:rPr>
              <a:t>2</a:t>
            </a:r>
            <a:r>
              <a:rPr lang="zh-CN" altLang="en-US" sz="2400">
                <a:ea typeface="黑体" panose="02010609060101010101" pitchFamily="49" charset="-122"/>
              </a:rPr>
              <a:t>、人字形波纹 </a:t>
            </a:r>
          </a:p>
        </p:txBody>
      </p:sp>
      <p:pic>
        <p:nvPicPr>
          <p:cNvPr id="16387" name="Picture 3" descr="a1">
            <a:extLst>
              <a:ext uri="{FF2B5EF4-FFF2-40B4-BE49-F238E27FC236}">
                <a16:creationId xmlns:a16="http://schemas.microsoft.com/office/drawing/2014/main" id="{E80DD61F-22A0-41BE-8089-111D6C85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36838"/>
            <a:ext cx="76263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C162434-BB3C-4192-AC20-274B62FE8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981075"/>
            <a:ext cx="2351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 </a:t>
            </a:r>
            <a:r>
              <a:rPr lang="en-US" altLang="zh-CN" sz="2400">
                <a:ea typeface="黑体" panose="02010609060101010101" pitchFamily="49" charset="-122"/>
              </a:rPr>
              <a:t>3</a:t>
            </a:r>
            <a:r>
              <a:rPr lang="zh-CN" altLang="en-US" sz="2400">
                <a:ea typeface="黑体" panose="02010609060101010101" pitchFamily="49" charset="-122"/>
              </a:rPr>
              <a:t>、涟漪的波纹 </a:t>
            </a:r>
          </a:p>
        </p:txBody>
      </p:sp>
      <p:pic>
        <p:nvPicPr>
          <p:cNvPr id="17411" name="Picture 3" descr="a2">
            <a:extLst>
              <a:ext uri="{FF2B5EF4-FFF2-40B4-BE49-F238E27FC236}">
                <a16:creationId xmlns:a16="http://schemas.microsoft.com/office/drawing/2014/main" id="{28DF8C1F-4762-4134-BD36-615CF6DB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792321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11091B6-7024-4C85-888B-84EF9CE18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052513"/>
            <a:ext cx="1960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（2）水浪： </a:t>
            </a:r>
          </a:p>
        </p:txBody>
      </p:sp>
      <p:pic>
        <p:nvPicPr>
          <p:cNvPr id="18435" name="Picture 3" descr="a1">
            <a:extLst>
              <a:ext uri="{FF2B5EF4-FFF2-40B4-BE49-F238E27FC236}">
                <a16:creationId xmlns:a16="http://schemas.microsoft.com/office/drawing/2014/main" id="{CF9591C4-E42F-4D64-A544-5B0968FBE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17700"/>
            <a:ext cx="85344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a2">
            <a:extLst>
              <a:ext uri="{FF2B5EF4-FFF2-40B4-BE49-F238E27FC236}">
                <a16:creationId xmlns:a16="http://schemas.microsoft.com/office/drawing/2014/main" id="{5CD8F52A-C033-4E26-A450-0C76F7E4C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229600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4">
            <a:extLst>
              <a:ext uri="{FF2B5EF4-FFF2-40B4-BE49-F238E27FC236}">
                <a16:creationId xmlns:a16="http://schemas.microsoft.com/office/drawing/2014/main" id="{6E53B650-893E-477D-87D9-0A51D6FEA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8243888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3">
            <a:extLst>
              <a:ext uri="{FF2B5EF4-FFF2-40B4-BE49-F238E27FC236}">
                <a16:creationId xmlns:a16="http://schemas.microsoft.com/office/drawing/2014/main" id="{22669B24-D837-4E87-B94C-148D8AD3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92150"/>
            <a:ext cx="7245350" cy="551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37DC989-E549-412F-AC33-7BFB9AC54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275" y="274638"/>
            <a:ext cx="42719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 一、自然运动规律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火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6C25BA4-90C6-4B1E-A50C-6E435ED51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" y="990600"/>
            <a:ext cx="8413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火有七种基本形态：扩张、收缩、摇晃、上升、下收、分离、</a:t>
            </a:r>
          </a:p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消失。这七种形态交织组合起来，就是火的运动规律。</a:t>
            </a:r>
          </a:p>
        </p:txBody>
      </p:sp>
      <p:pic>
        <p:nvPicPr>
          <p:cNvPr id="5124" name="Picture 4" descr="未标题-1 副本">
            <a:extLst>
              <a:ext uri="{FF2B5EF4-FFF2-40B4-BE49-F238E27FC236}">
                <a16:creationId xmlns:a16="http://schemas.microsoft.com/office/drawing/2014/main" id="{EFDB4E7B-AFCE-4472-B273-4D567C3B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7700"/>
            <a:ext cx="75438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A72DCAB-53D6-461C-A798-54B905D21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5" y="344488"/>
            <a:ext cx="50593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三、自然运动规律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雷电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A73C41D2-918F-4498-BAB5-28C308CCC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1216025"/>
            <a:ext cx="86645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（1）直接绘制的闪光带：</a:t>
            </a:r>
            <a:b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>
                <a:ea typeface="黑体" panose="02010609060101010101" pitchFamily="49" charset="-122"/>
              </a:rPr>
              <a:t>  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闪光带一般有两种画法，一种是树根型，一种是图案型。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从无到有再到消失大约七张动画，除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可拍一格或二格外，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其余均拍一格。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树根型的闪光带，是先有一个</a:t>
            </a:r>
            <a:r>
              <a:rPr lang="zh-CN" altLang="en-US" sz="2400">
                <a:ea typeface="黑体" panose="02010609060101010101" pitchFamily="49" charset="-122"/>
              </a:rPr>
              <a:t>“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主干</a:t>
            </a:r>
            <a:r>
              <a:rPr lang="zh-CN" altLang="en-US" sz="2400">
                <a:ea typeface="黑体" panose="02010609060101010101" pitchFamily="49" charset="-122"/>
              </a:rPr>
              <a:t>”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，然后再长出很多</a:t>
            </a:r>
            <a:r>
              <a:rPr lang="zh-CN" altLang="en-US" sz="2400">
                <a:ea typeface="黑体" panose="02010609060101010101" pitchFamily="49" charset="-122"/>
              </a:rPr>
              <a:t>“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树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根</a:t>
            </a:r>
            <a:r>
              <a:rPr lang="zh-CN" altLang="en-US" sz="2400">
                <a:ea typeface="黑体" panose="02010609060101010101" pitchFamily="49" charset="-122"/>
              </a:rPr>
              <a:t>”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的造型。闪光带大体的方向性明确。</a:t>
            </a:r>
            <a:r>
              <a:rPr lang="zh-CN" altLang="en-US" sz="2400">
                <a:ea typeface="黑体" panose="02010609060101010101" pitchFamily="49" charset="-122"/>
              </a:rPr>
              <a:t>“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主干</a:t>
            </a:r>
            <a:r>
              <a:rPr lang="zh-CN" altLang="en-US" sz="2400">
                <a:ea typeface="黑体" panose="02010609060101010101" pitchFamily="49" charset="-122"/>
              </a:rPr>
              <a:t>”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400">
                <a:ea typeface="黑体" panose="02010609060101010101" pitchFamily="49" charset="-122"/>
              </a:rPr>
              <a:t>“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树根</a:t>
            </a:r>
            <a:r>
              <a:rPr lang="zh-CN" altLang="en-US" sz="2400">
                <a:ea typeface="黑体" panose="02010609060101010101" pitchFamily="49" charset="-122"/>
              </a:rPr>
              <a:t>”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界的部分面积最大，时间最长。</a:t>
            </a:r>
            <a:r>
              <a:rPr lang="zh-CN" altLang="en-US" sz="2400">
                <a:ea typeface="黑体" panose="02010609060101010101" pitchFamily="49" charset="-122"/>
              </a:rPr>
              <a:t> 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图案型的闪光带，除其造型和树根型的闪光带有差别之外，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其绘制和拍摄的方法和它都是相同的。图案型的闪光带在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绘制中要注意其疏密和大小的变化，不要过于机械化、平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均化。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004">
            <a:extLst>
              <a:ext uri="{FF2B5EF4-FFF2-40B4-BE49-F238E27FC236}">
                <a16:creationId xmlns:a16="http://schemas.microsoft.com/office/drawing/2014/main" id="{E2781903-D2FA-4825-9A48-4D574B5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09638"/>
            <a:ext cx="7848600" cy="594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3">
            <a:extLst>
              <a:ext uri="{FF2B5EF4-FFF2-40B4-BE49-F238E27FC236}">
                <a16:creationId xmlns:a16="http://schemas.microsoft.com/office/drawing/2014/main" id="{4EA27D22-4435-457A-A4E4-A57181F10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3230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自然运动规律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雷电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未标题-3 副本">
            <a:extLst>
              <a:ext uri="{FF2B5EF4-FFF2-40B4-BE49-F238E27FC236}">
                <a16:creationId xmlns:a16="http://schemas.microsoft.com/office/drawing/2014/main" id="{232F39D5-6BAC-44E5-9CDD-B496888C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838200"/>
            <a:ext cx="61563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3">
            <a:extLst>
              <a:ext uri="{FF2B5EF4-FFF2-40B4-BE49-F238E27FC236}">
                <a16:creationId xmlns:a16="http://schemas.microsoft.com/office/drawing/2014/main" id="{879F1674-EBC4-4150-B35F-8D3F9FB7A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6248400"/>
            <a:ext cx="3316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图案型的闪光带的过程 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ACC5DC07-F7EF-43EB-B2A8-F2D5D0E7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04800"/>
            <a:ext cx="3230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自然运动规律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雷电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未标题-2 副本">
            <a:extLst>
              <a:ext uri="{FF2B5EF4-FFF2-40B4-BE49-F238E27FC236}">
                <a16:creationId xmlns:a16="http://schemas.microsoft.com/office/drawing/2014/main" id="{4EE75377-0D61-463E-8E2F-FA89E8DA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8125"/>
            <a:ext cx="7872413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>
            <a:extLst>
              <a:ext uri="{FF2B5EF4-FFF2-40B4-BE49-F238E27FC236}">
                <a16:creationId xmlns:a16="http://schemas.microsoft.com/office/drawing/2014/main" id="{209256D2-38DD-42C8-80CF-17EBE91D0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562600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图案型的闪光带的绘制时，应避免过于平均和过于机械化的 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46877EFD-F11A-4ED6-B482-42B9C1669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476250"/>
            <a:ext cx="3230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自然运动规律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雷电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a1">
            <a:extLst>
              <a:ext uri="{FF2B5EF4-FFF2-40B4-BE49-F238E27FC236}">
                <a16:creationId xmlns:a16="http://schemas.microsoft.com/office/drawing/2014/main" id="{7304A6AC-923F-42BD-8C90-1506F1ABE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630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3">
            <a:extLst>
              <a:ext uri="{FF2B5EF4-FFF2-40B4-BE49-F238E27FC236}">
                <a16:creationId xmlns:a16="http://schemas.microsoft.com/office/drawing/2014/main" id="{D7EC6577-9C56-4EFE-AF61-FC7A48A04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5715000"/>
            <a:ext cx="536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直接绘制闪光带时，应注意背景的变化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BA980DBC-C9E4-4C50-85AA-8872CCDF6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404813"/>
            <a:ext cx="42465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自然运动规律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雷电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8E58700-12C7-4515-BB49-DDF069608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475" y="620713"/>
            <a:ext cx="46529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四、自然运动规律</a:t>
            </a:r>
            <a:r>
              <a:rPr lang="en-US" altLang="zh-CN" sz="320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烟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052D45A-0703-40BB-91F0-E34174F86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" y="1557338"/>
            <a:ext cx="871855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  在动画片中表现烟，大体上可分为浓烟和轻烟两类。它们的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区别是：</a:t>
            </a:r>
          </a:p>
          <a:p>
            <a:pPr eaLnBrk="1" hangingPunct="1"/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形状上，浓烟造型多为絮团状，用色较深，并分为两个层次；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轻烟造型多为带状和线状，用透明色或比较浅的颜色。</a:t>
            </a:r>
          </a:p>
          <a:p>
            <a:pPr eaLnBrk="1" hangingPunct="1"/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变化上，浓烟密度较大，它的形态变化较少，消失得比较慢。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轻烟密度小，体态轻盈，变化较多，消失得比较快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80F1A3B-C437-411C-9E96-E945DD1A1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50838"/>
            <a:ext cx="867886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（1）浓烟的绘制</a:t>
            </a:r>
          </a:p>
          <a:p>
            <a:pPr eaLnBrk="1" hangingPunct="1"/>
            <a:endParaRPr lang="zh-CN" altLang="en-US" sz="2400"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在绘制浓烟时，可用分块表现，块之间的形变形成循环动画，</a:t>
            </a:r>
          </a:p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循环不要显得太机械化，其次，应注意不要过于复杂。</a:t>
            </a:r>
          </a:p>
        </p:txBody>
      </p:sp>
      <p:pic>
        <p:nvPicPr>
          <p:cNvPr id="28675" name="Picture 3" descr="a1">
            <a:extLst>
              <a:ext uri="{FF2B5EF4-FFF2-40B4-BE49-F238E27FC236}">
                <a16:creationId xmlns:a16="http://schemas.microsoft.com/office/drawing/2014/main" id="{CA321B35-27D2-4DD6-8BD6-5752CAAFC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989138"/>
            <a:ext cx="5689600" cy="437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>
            <a:extLst>
              <a:ext uri="{FF2B5EF4-FFF2-40B4-BE49-F238E27FC236}">
                <a16:creationId xmlns:a16="http://schemas.microsoft.com/office/drawing/2014/main" id="{EBA30708-7E69-4224-806F-82F270ED8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50" name="Object 3">
            <a:extLst>
              <a:ext uri="{FF2B5EF4-FFF2-40B4-BE49-F238E27FC236}">
                <a16:creationId xmlns:a16="http://schemas.microsoft.com/office/drawing/2014/main" id="{03CA8313-CBBE-4471-832F-1AE9C73B10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766763"/>
          <a:ext cx="8153400" cy="273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3" imgW="18288000" imgH="6400800" progId="Photoshop.Image.8">
                  <p:embed/>
                </p:oleObj>
              </mc:Choice>
              <mc:Fallback>
                <p:oleObj r:id="rId3" imgW="18288000" imgH="6400800" progId="Photoshop.Image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766763"/>
                        <a:ext cx="8153400" cy="273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2" name="Picture 4" descr="a1">
            <a:extLst>
              <a:ext uri="{FF2B5EF4-FFF2-40B4-BE49-F238E27FC236}">
                <a16:creationId xmlns:a16="http://schemas.microsoft.com/office/drawing/2014/main" id="{2C87E585-5604-4809-BE99-9692276D8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5063"/>
            <a:ext cx="8153400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4B542B6-7A4F-4120-96AB-311DAD217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90538"/>
            <a:ext cx="8107363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（2）轻烟的绘制</a:t>
            </a:r>
          </a:p>
          <a:p>
            <a:pPr eaLnBrk="1" hangingPunct="1"/>
            <a:endParaRPr lang="zh-CN" altLang="en-US" sz="2400"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在气流比较稳定的情况下，轻烟缭绕，冉冉上升，动作柔</a:t>
            </a:r>
          </a:p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和优美，它的运动规律，基本上是曲线运动，拉长、扭曲、</a:t>
            </a:r>
          </a:p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回荡、分离、变化、消失。轻烟的底部变化快，较粗。上</a:t>
            </a:r>
          </a:p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面变化慢，较细。两头较粗，中间细。可画成波浪形的一</a:t>
            </a:r>
          </a:p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团团烟。这些可以成为单独的一股烟或者互相融合成不规</a:t>
            </a:r>
          </a:p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则的柱状物。轻烟的绘制原理和浓烟相似，形变产生动画。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111 副本">
            <a:extLst>
              <a:ext uri="{FF2B5EF4-FFF2-40B4-BE49-F238E27FC236}">
                <a16:creationId xmlns:a16="http://schemas.microsoft.com/office/drawing/2014/main" id="{EBC715DB-FE53-4C6F-B5EA-B4127318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381000"/>
            <a:ext cx="5241925" cy="63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>
            <a:extLst>
              <a:ext uri="{FF2B5EF4-FFF2-40B4-BE49-F238E27FC236}">
                <a16:creationId xmlns:a16="http://schemas.microsoft.com/office/drawing/2014/main" id="{7B671D12-7711-4A0C-ABD6-DB626871B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381000"/>
            <a:ext cx="19605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800">
                <a:ea typeface="黑体" panose="02010609060101010101" pitchFamily="49" charset="-122"/>
              </a:rPr>
              <a:t>轻烟的绘制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E10FC2A-611B-4BD6-81F5-5D98A4B82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81000"/>
            <a:ext cx="67373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火的基本特点：</a:t>
            </a:r>
          </a:p>
          <a:p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、产生分叉的过程：上升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膨胀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分裂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</a:rPr>
              <a:t>—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收缩。</a:t>
            </a:r>
          </a:p>
          <a:p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7" name="Picture 3" descr="008">
            <a:extLst>
              <a:ext uri="{FF2B5EF4-FFF2-40B4-BE49-F238E27FC236}">
                <a16:creationId xmlns:a16="http://schemas.microsoft.com/office/drawing/2014/main" id="{22318CB0-C45C-4159-B274-F1474BDE5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981200"/>
            <a:ext cx="83883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E943F9A-1725-4E8C-A750-A6CF4030B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143000"/>
            <a:ext cx="2181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（3）爆炸的烟</a:t>
            </a:r>
          </a:p>
        </p:txBody>
      </p:sp>
      <p:pic>
        <p:nvPicPr>
          <p:cNvPr id="31747" name="Picture 3" descr="003">
            <a:extLst>
              <a:ext uri="{FF2B5EF4-FFF2-40B4-BE49-F238E27FC236}">
                <a16:creationId xmlns:a16="http://schemas.microsoft.com/office/drawing/2014/main" id="{E95B991C-A87B-4D3B-96C2-B5FF299D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-25400"/>
            <a:ext cx="32004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4">
            <a:extLst>
              <a:ext uri="{FF2B5EF4-FFF2-40B4-BE49-F238E27FC236}">
                <a16:creationId xmlns:a16="http://schemas.microsoft.com/office/drawing/2014/main" id="{FCDF2C5D-C965-4BDF-9765-80246AC8D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5949950"/>
            <a:ext cx="240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子弹打出时的烟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004">
            <a:extLst>
              <a:ext uri="{FF2B5EF4-FFF2-40B4-BE49-F238E27FC236}">
                <a16:creationId xmlns:a16="http://schemas.microsoft.com/office/drawing/2014/main" id="{EB11CCF1-6070-4EA7-B3FF-0A9F9297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0"/>
            <a:ext cx="67389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>
            <a:extLst>
              <a:ext uri="{FF2B5EF4-FFF2-40B4-BE49-F238E27FC236}">
                <a16:creationId xmlns:a16="http://schemas.microsoft.com/office/drawing/2014/main" id="{4AEF2C5C-CE34-48A3-8AA1-90007BEE7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295400"/>
            <a:ext cx="6096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爆炸产生的明暗是黑白交替的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115 副本">
            <a:extLst>
              <a:ext uri="{FF2B5EF4-FFF2-40B4-BE49-F238E27FC236}">
                <a16:creationId xmlns:a16="http://schemas.microsoft.com/office/drawing/2014/main" id="{82912828-B707-4E03-ACE4-AFAF2A1B5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>
            <a:extLst>
              <a:ext uri="{FF2B5EF4-FFF2-40B4-BE49-F238E27FC236}">
                <a16:creationId xmlns:a16="http://schemas.microsoft.com/office/drawing/2014/main" id="{0AD3A1FF-C402-44AD-83D7-DF81DC34A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6313" y="5949950"/>
            <a:ext cx="1792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爆炸的烟雾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04BB4E4-B8E4-42E8-911B-7AA9207EE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8" y="381000"/>
            <a:ext cx="414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、上升的火苗是走势是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型。</a:t>
            </a:r>
          </a:p>
        </p:txBody>
      </p:sp>
      <p:pic>
        <p:nvPicPr>
          <p:cNvPr id="7171" name="Picture 3" descr="009">
            <a:extLst>
              <a:ext uri="{FF2B5EF4-FFF2-40B4-BE49-F238E27FC236}">
                <a16:creationId xmlns:a16="http://schemas.microsoft.com/office/drawing/2014/main" id="{EB075C23-47F6-484E-8802-EBA3A5C3E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124825" cy="573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D8F40B9-EB61-4E8B-8175-3DB1AE372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981075"/>
            <a:ext cx="61261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3、形状粗略是圆锥形。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4、动作时间在底部最快，上面时间变化慢。</a:t>
            </a:r>
          </a:p>
          <a:p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4FDBF925-5F12-429B-BC46-D822444A1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060575"/>
            <a:ext cx="8596313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E263643-17A1-4F0D-B5A9-1E5263C5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82588"/>
            <a:ext cx="86788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）小火</a:t>
            </a:r>
          </a:p>
          <a:p>
            <a:pPr eaLnBrk="1" hangingPunct="1"/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小火运动，例如：油灯和蜡烛火苗。小火苗动作特点是跳跃、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多变。在表现这类小火苗运动时，可以一张一张直接画，不加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中间画或少加中间画，一般以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10-15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张画面作循环动画，也可</a:t>
            </a:r>
          </a:p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拍摄成不规则循环，以增加小火的多变性。</a:t>
            </a:r>
          </a:p>
        </p:txBody>
      </p:sp>
      <p:pic>
        <p:nvPicPr>
          <p:cNvPr id="9219" name="Picture 3" descr="016">
            <a:extLst>
              <a:ext uri="{FF2B5EF4-FFF2-40B4-BE49-F238E27FC236}">
                <a16:creationId xmlns:a16="http://schemas.microsoft.com/office/drawing/2014/main" id="{142749C2-0C8C-491E-8C76-BD389375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44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54A5BE5-3C5C-47D4-BAC6-1406DC298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1143000"/>
            <a:ext cx="886936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）中火运动，例如：柴火和炉火等。它实际上是由几个小火苗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组合而成的。表现方法与小火苗基本相同，只是动作相对比小火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苗稳定．速度也就略慢。在每张原画之间各加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1-3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张中间画。</a:t>
            </a:r>
          </a:p>
          <a:p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43" name="Picture 3" descr="017">
            <a:extLst>
              <a:ext uri="{FF2B5EF4-FFF2-40B4-BE49-F238E27FC236}">
                <a16:creationId xmlns:a16="http://schemas.microsoft.com/office/drawing/2014/main" id="{BA3461F1-8C9B-444C-ACCB-157B2E1B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91440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7A692A1-3173-4A5E-8C3F-DC7D43C36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81000"/>
            <a:ext cx="1571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ea typeface="黑体" panose="02010609060101010101" pitchFamily="49" charset="-122"/>
              </a:rPr>
              <a:t>（</a:t>
            </a:r>
            <a:r>
              <a:rPr lang="en-US" altLang="zh-CN" sz="2400">
                <a:ea typeface="黑体" panose="02010609060101010101" pitchFamily="49" charset="-122"/>
              </a:rPr>
              <a:t>3</a:t>
            </a:r>
            <a:r>
              <a:rPr lang="zh-CN" altLang="en-US" sz="2400">
                <a:ea typeface="黑体" panose="02010609060101010101" pitchFamily="49" charset="-122"/>
              </a:rPr>
              <a:t>）大火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F4E97F2-1903-4743-9968-7369B9EEE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14400"/>
            <a:ext cx="883285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indent="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在表现大火时，要注意：处理好整体与局部的关系：整体的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动作速度要略慢一些，局部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小火苗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的动作速度要略快一些；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又要注意每一组小火苗的动作变化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扩张、收缩、摇晃、上升、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下收、分离、消失等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及速度。同时，无论原画或动画，都要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符合曲线运动的规律。</a:t>
            </a:r>
          </a:p>
          <a:p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268" name="Picture 4" descr="84641564">
            <a:extLst>
              <a:ext uri="{FF2B5EF4-FFF2-40B4-BE49-F238E27FC236}">
                <a16:creationId xmlns:a16="http://schemas.microsoft.com/office/drawing/2014/main" id="{0E9FEF6B-3FCA-4726-874C-D6698A5A1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781300"/>
            <a:ext cx="62484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0EA1CB7-F543-4545-A0BD-650E80C4E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547688"/>
            <a:ext cx="780256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）火的熄灭：</a:t>
            </a:r>
            <a:b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  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火在熄灭时的动作是：一部分火焰分离、上升、消失，</a:t>
            </a:r>
          </a:p>
          <a:p>
            <a:pPr eaLnBrk="1" hangingPunct="1"/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  一部分火焰向下收缩、消失、接着冒烟。</a:t>
            </a:r>
          </a:p>
          <a:p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291" name="Picture 3" descr="a5">
            <a:extLst>
              <a:ext uri="{FF2B5EF4-FFF2-40B4-BE49-F238E27FC236}">
                <a16:creationId xmlns:a16="http://schemas.microsoft.com/office/drawing/2014/main" id="{5798B87A-6B59-4179-9B49-B766CD18A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060575"/>
            <a:ext cx="7924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Pages>0</Pages>
  <Words>760</Words>
  <Characters>0</Characters>
  <Application>Microsoft Office PowerPoint</Application>
  <DocSecurity>0</DocSecurity>
  <PresentationFormat>全屏显示(4:3)</PresentationFormat>
  <Lines>0</Lines>
  <Paragraphs>87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Calibri</vt:lpstr>
      <vt:lpstr>宋体</vt:lpstr>
      <vt:lpstr>黑体</vt:lpstr>
      <vt:lpstr>楷体_GB2312</vt:lpstr>
      <vt:lpstr>Times New Roman</vt:lpstr>
      <vt:lpstr>Office 主题</vt:lpstr>
      <vt:lpstr>Photoshop.Image.8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HEAVY WEATHER</dc:title>
  <dc:subject/>
  <dc:creator>番茄花园</dc:creator>
  <cp:keywords/>
  <dc:description/>
  <cp:lastModifiedBy>CO CO</cp:lastModifiedBy>
  <cp:revision>16</cp:revision>
  <dcterms:created xsi:type="dcterms:W3CDTF">2007-11-20T09:37:03Z</dcterms:created>
  <dcterms:modified xsi:type="dcterms:W3CDTF">2019-11-29T08:48:38Z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2052-9.1.0.4856</vt:lpwstr>
  </property>
</Properties>
</file>